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75" r:id="rId3"/>
    <p:sldId id="281" r:id="rId4"/>
    <p:sldId id="265" r:id="rId5"/>
    <p:sldId id="310" r:id="rId6"/>
    <p:sldId id="257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301" r:id="rId15"/>
    <p:sldId id="287" r:id="rId16"/>
    <p:sldId id="298" r:id="rId17"/>
    <p:sldId id="305" r:id="rId18"/>
    <p:sldId id="286" r:id="rId19"/>
    <p:sldId id="306" r:id="rId20"/>
    <p:sldId id="307" r:id="rId21"/>
    <p:sldId id="302" r:id="rId22"/>
    <p:sldId id="303" r:id="rId23"/>
    <p:sldId id="304" r:id="rId24"/>
    <p:sldId id="263" r:id="rId25"/>
    <p:sldId id="308" r:id="rId26"/>
    <p:sldId id="284" r:id="rId27"/>
    <p:sldId id="288" r:id="rId28"/>
    <p:sldId id="262" r:id="rId29"/>
  </p:sldIdLst>
  <p:sldSz cx="12192000" cy="6858000"/>
  <p:notesSz cx="6858000" cy="9144000"/>
  <p:embeddedFontLst>
    <p:embeddedFont>
      <p:font typeface="배달의민족 주아" panose="020B0600000101010101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배달의민족 한나는 열한살" panose="020B0600000101010101" pitchFamily="50" charset="-127"/>
      <p:regular r:id="rId34"/>
    </p:embeddedFont>
    <p:embeddedFont>
      <p:font typeface="서울남산 장체B" panose="02020603020101020101" pitchFamily="18" charset="-127"/>
      <p:regular r:id="rId35"/>
    </p:embeddedFont>
    <p:embeddedFont>
      <p:font typeface="서울남산 장체BL" panose="02020603020101020101" pitchFamily="18" charset="-127"/>
      <p:regular r:id="rId36"/>
    </p:embeddedFont>
    <p:embeddedFont>
      <p:font typeface="스웨거 TTF" panose="020B0600000101010101" pitchFamily="50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 진한" initials="문진" lastIdx="2" clrIdx="0">
    <p:extLst>
      <p:ext uri="{19B8F6BF-5375-455C-9EA6-DF929625EA0E}">
        <p15:presenceInfo xmlns:p15="http://schemas.microsoft.com/office/powerpoint/2012/main" userId="12f472a7bdab77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4F"/>
    <a:srgbClr val="F2F2F2"/>
    <a:srgbClr val="FFCD2F"/>
    <a:srgbClr val="E56239"/>
    <a:srgbClr val="F2F0E8"/>
    <a:srgbClr val="FF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238" autoAdjust="0"/>
  </p:normalViewPr>
  <p:slideViewPr>
    <p:cSldViewPr snapToGrid="0" showGuides="1">
      <p:cViewPr varScale="1">
        <p:scale>
          <a:sx n="68" d="100"/>
          <a:sy n="68" d="100"/>
        </p:scale>
        <p:origin x="7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2AB0F-A6D0-422F-A60A-AEF45097A0C0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6501F-5FF9-4E8B-900E-AF7158B77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4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8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1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5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6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4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153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9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8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6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5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2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43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89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4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8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6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376D6-937F-4B7B-9B87-BBEA71F2F3B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4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2882900" y="215900"/>
            <a:ext cx="6426200" cy="6426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943348" y="3843971"/>
            <a:ext cx="4305300" cy="945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엄마의 지도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11" y="4575034"/>
            <a:ext cx="259077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귀엽조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½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문진한 김민지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조규상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779C7BD3-65B0-43AD-B1B5-B23262479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74" y="1035893"/>
            <a:ext cx="2927452" cy="29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502486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 -&gt; 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B7BC5C0-101B-4B7B-89F7-EB418FF73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" y="1793454"/>
            <a:ext cx="12125391" cy="2454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A128F9-AB1D-4559-86A5-660EC01B61BA}"/>
              </a:ext>
            </a:extLst>
          </p:cNvPr>
          <p:cNvSpPr txBox="1"/>
          <p:nvPr/>
        </p:nvSpPr>
        <p:spPr>
          <a:xfrm>
            <a:off x="3227623" y="4881228"/>
            <a:ext cx="6133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오픈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API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에서 가져온 정보들을 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String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배열에 담아서 값을 가져옴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96108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54187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 -&gt; 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52F7A18-51E0-48A0-9890-625D0153F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43" y="1230101"/>
            <a:ext cx="7681710" cy="3924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9E0D3-0974-4B05-9779-42649237C1FF}"/>
              </a:ext>
            </a:extLst>
          </p:cNvPr>
          <p:cNvSpPr txBox="1"/>
          <p:nvPr/>
        </p:nvSpPr>
        <p:spPr>
          <a:xfrm>
            <a:off x="3227622" y="5485437"/>
            <a:ext cx="6647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유치원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API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는 별도의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PK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없기 때문에 지역 코드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 count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순서로 기본키를 부여함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F29D18-497E-4890-ABD7-7C24B009AC0A}"/>
              </a:ext>
            </a:extLst>
          </p:cNvPr>
          <p:cNvSpPr/>
          <p:nvPr/>
        </p:nvSpPr>
        <p:spPr>
          <a:xfrm>
            <a:off x="3488116" y="2096718"/>
            <a:ext cx="3644203" cy="510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698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39416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921A34-508D-4ADA-ADBC-E7A18E939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06" y="1159761"/>
            <a:ext cx="998359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54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272336"/>
            <a:ext cx="74694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(DB) – 1 : M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관계의 테이블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7F34D49-5102-4074-92DB-CD8F132AC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81" y="1064673"/>
            <a:ext cx="9562768" cy="54034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3E32E9-BA81-4240-A685-B8CB17CE2279}"/>
              </a:ext>
            </a:extLst>
          </p:cNvPr>
          <p:cNvSpPr/>
          <p:nvPr/>
        </p:nvSpPr>
        <p:spPr>
          <a:xfrm>
            <a:off x="9851923" y="1654271"/>
            <a:ext cx="1734402" cy="4836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420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520F50F-1339-4B1B-ADC3-17DDB0894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50" y="1041777"/>
            <a:ext cx="4715533" cy="53686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272336"/>
            <a:ext cx="74694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(DB) – 1 : M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관계의 테이블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3E32E9-BA81-4240-A685-B8CB17CE2279}"/>
              </a:ext>
            </a:extLst>
          </p:cNvPr>
          <p:cNvSpPr/>
          <p:nvPr/>
        </p:nvSpPr>
        <p:spPr>
          <a:xfrm>
            <a:off x="7547780" y="1587684"/>
            <a:ext cx="1137495" cy="48227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CE15E-8F97-4CCB-8DCE-AF3DE9168D32}"/>
              </a:ext>
            </a:extLst>
          </p:cNvPr>
          <p:cNvSpPr txBox="1"/>
          <p:nvPr/>
        </p:nvSpPr>
        <p:spPr>
          <a:xfrm>
            <a:off x="1330724" y="2709835"/>
            <a:ext cx="4352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이름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지역 코드를 조건으로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FK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생성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8589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64" y="1764884"/>
            <a:ext cx="6735761" cy="459074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2CCB9B1E-0759-4418-865D-B629ABB3D733}"/>
              </a:ext>
            </a:extLst>
          </p:cNvPr>
          <p:cNvGrpSpPr/>
          <p:nvPr/>
        </p:nvGrpSpPr>
        <p:grpSpPr>
          <a:xfrm rot="7867832" flipH="1">
            <a:off x="3567387" y="3222474"/>
            <a:ext cx="1955679" cy="1056774"/>
            <a:chOff x="3597396" y="3159986"/>
            <a:chExt cx="1955679" cy="1056774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EF02133-5A1F-4AC2-B8E0-10B4B6B43052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9B56900-E65D-4AAD-8FF5-5A8EBB11D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BB653FC-894B-4E23-9FDC-59CE32E149FA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A85DCA5-A9DE-4950-9F4E-A03F60A53A21}"/>
              </a:ext>
            </a:extLst>
          </p:cNvPr>
          <p:cNvGrpSpPr/>
          <p:nvPr/>
        </p:nvGrpSpPr>
        <p:grpSpPr>
          <a:xfrm flipH="1">
            <a:off x="6677963" y="3321128"/>
            <a:ext cx="1798516" cy="883180"/>
            <a:chOff x="3597396" y="3159986"/>
            <a:chExt cx="1955679" cy="1056774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A98A4D1-0914-4D09-AE99-4FF14C79B002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4508F62-D07C-4621-9102-026D6E846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5C5BE7C-7421-48FB-B1C7-BF621AAE51C8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C632D3A-BF2F-4863-80B6-95B10F1F9088}"/>
              </a:ext>
            </a:extLst>
          </p:cNvPr>
          <p:cNvGrpSpPr/>
          <p:nvPr/>
        </p:nvGrpSpPr>
        <p:grpSpPr>
          <a:xfrm>
            <a:off x="5898006" y="3989205"/>
            <a:ext cx="45719" cy="183782"/>
            <a:chOff x="3597396" y="3159986"/>
            <a:chExt cx="1955679" cy="1056774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05F7C5F-53E3-4398-91B3-CB5001AAFF89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6953449-B722-4B2D-8EB7-E3C578228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6861010-4583-480E-95EC-263E25B65D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A29D06-15A2-4FF0-9DA8-5FE36EBD63FD}"/>
              </a:ext>
            </a:extLst>
          </p:cNvPr>
          <p:cNvSpPr/>
          <p:nvPr/>
        </p:nvSpPr>
        <p:spPr>
          <a:xfrm>
            <a:off x="5534025" y="1344022"/>
            <a:ext cx="1181100" cy="480060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유저 리뷰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58D1FB-0394-4927-A28C-21D826E34226}"/>
              </a:ext>
            </a:extLst>
          </p:cNvPr>
          <p:cNvSpPr/>
          <p:nvPr/>
        </p:nvSpPr>
        <p:spPr>
          <a:xfrm>
            <a:off x="6986588" y="1343509"/>
            <a:ext cx="1181100" cy="480060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유저 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562BB8-EAC9-4BD4-861F-449F5085A981}"/>
              </a:ext>
            </a:extLst>
          </p:cNvPr>
          <p:cNvSpPr/>
          <p:nvPr/>
        </p:nvSpPr>
        <p:spPr>
          <a:xfrm>
            <a:off x="6686550" y="2645491"/>
            <a:ext cx="1181100" cy="480060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유치원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8A4BE1-7604-43A6-966A-47BAE63CC6CF}"/>
              </a:ext>
            </a:extLst>
          </p:cNvPr>
          <p:cNvSpPr/>
          <p:nvPr/>
        </p:nvSpPr>
        <p:spPr>
          <a:xfrm>
            <a:off x="4942525" y="60369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시설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35AD29-E4BF-4971-B1E0-9035FD0C1D35}"/>
              </a:ext>
            </a:extLst>
          </p:cNvPr>
          <p:cNvSpPr/>
          <p:nvPr/>
        </p:nvSpPr>
        <p:spPr>
          <a:xfrm>
            <a:off x="6554252" y="60394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안전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DD068AC-5070-42C0-AA80-4C32BD2AE9EA}"/>
              </a:ext>
            </a:extLst>
          </p:cNvPr>
          <p:cNvSpPr/>
          <p:nvPr/>
        </p:nvSpPr>
        <p:spPr>
          <a:xfrm>
            <a:off x="8250217" y="60394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교직원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E875DF-F9CC-48E1-B15E-5185599A9802}"/>
              </a:ext>
            </a:extLst>
          </p:cNvPr>
          <p:cNvSpPr/>
          <p:nvPr/>
        </p:nvSpPr>
        <p:spPr>
          <a:xfrm>
            <a:off x="3170875" y="60369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위생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9949F82-0166-4FC6-A10E-C493D853DBE2}"/>
              </a:ext>
            </a:extLst>
          </p:cNvPr>
          <p:cNvGrpSpPr/>
          <p:nvPr/>
        </p:nvGrpSpPr>
        <p:grpSpPr>
          <a:xfrm rot="20139683">
            <a:off x="6600808" y="3995987"/>
            <a:ext cx="45719" cy="183782"/>
            <a:chOff x="3597396" y="3159986"/>
            <a:chExt cx="1955679" cy="1056774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37215B-D0E4-4EE5-97A3-E2C8FB0F8969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317CB5A-8011-4930-BC35-63CB4BAD8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17013F1-0E0C-4C54-884F-8FED8140944B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DC39375-61B5-44D3-9ABB-257B86E23326}"/>
              </a:ext>
            </a:extLst>
          </p:cNvPr>
          <p:cNvGrpSpPr/>
          <p:nvPr/>
        </p:nvGrpSpPr>
        <p:grpSpPr>
          <a:xfrm rot="14413725" flipH="1">
            <a:off x="6039811" y="2401030"/>
            <a:ext cx="175468" cy="109406"/>
            <a:chOff x="3597396" y="3159986"/>
            <a:chExt cx="1955679" cy="1056774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C3841A2D-36B6-49AC-9379-6935F9528DBE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4AD447D3-7736-419D-9092-1210B44FE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BDC64FB-A555-48FB-AB20-A31E597090DD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B15CFFB-8AB1-4F8C-819E-5379A34EE227}"/>
              </a:ext>
            </a:extLst>
          </p:cNvPr>
          <p:cNvGrpSpPr/>
          <p:nvPr/>
        </p:nvGrpSpPr>
        <p:grpSpPr>
          <a:xfrm rot="9300301" flipH="1">
            <a:off x="6707520" y="1993920"/>
            <a:ext cx="342848" cy="168359"/>
            <a:chOff x="3597396" y="3159986"/>
            <a:chExt cx="1955679" cy="1056774"/>
          </a:xfrm>
        </p:grpSpPr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0FCC535C-1AC8-45B7-9A64-F62BBE70FD24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0FA1D827-1975-4E61-A1D3-56074E9AF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C566683-FA2E-424A-9648-F33E54B01F92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6543334-07DF-4C01-998B-F7DB21CDFF49}"/>
              </a:ext>
            </a:extLst>
          </p:cNvPr>
          <p:cNvSpPr txBox="1"/>
          <p:nvPr/>
        </p:nvSpPr>
        <p:spPr>
          <a:xfrm>
            <a:off x="1910505" y="390320"/>
            <a:ext cx="362351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50" name="그림 4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C8BAE5F-A90A-4A6C-807C-B3E6C014E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484747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488419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(KAKAO API)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9E0D3-0974-4B05-9779-42649237C1FF}"/>
              </a:ext>
            </a:extLst>
          </p:cNvPr>
          <p:cNvSpPr txBox="1"/>
          <p:nvPr/>
        </p:nvSpPr>
        <p:spPr>
          <a:xfrm>
            <a:off x="2887599" y="4744856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마커 관련 오픈소스를 사용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3BAAEC5-5561-4B11-BFB7-21580621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35" y="1780570"/>
            <a:ext cx="2362530" cy="2314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341EC7-CEC3-45C6-89DE-BC4664E25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67" y="1692336"/>
            <a:ext cx="2534004" cy="243874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62A64BD-DD54-420A-895D-535EC2F7E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29" y="1751991"/>
            <a:ext cx="2438740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AA91D-0EC1-49B5-AC75-69262026D58D}"/>
              </a:ext>
            </a:extLst>
          </p:cNvPr>
          <p:cNvSpPr txBox="1"/>
          <p:nvPr/>
        </p:nvSpPr>
        <p:spPr>
          <a:xfrm>
            <a:off x="5333318" y="751846"/>
            <a:ext cx="192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마커 구분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2562D8-29AA-4505-9B1B-7054D8552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50" y="1676497"/>
            <a:ext cx="2157997" cy="2178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D1783B-1B22-426D-BF9F-AD3CE7904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83" y="1696854"/>
            <a:ext cx="2178354" cy="2157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E734C8-E66E-4933-8363-5B567B315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23" y="1890260"/>
            <a:ext cx="1750828" cy="1750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E076C1-67A3-44F7-89D5-DFF8AEE8A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46" y="1889501"/>
            <a:ext cx="1750828" cy="1750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2FB63B-E8C8-4B66-B3B6-411C5FBD9D8C}"/>
              </a:ext>
            </a:extLst>
          </p:cNvPr>
          <p:cNvSpPr txBox="1"/>
          <p:nvPr/>
        </p:nvSpPr>
        <p:spPr>
          <a:xfrm>
            <a:off x="1424315" y="4121833"/>
            <a:ext cx="206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사립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사인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8619DF-7520-43FB-83D0-BDB9A4816F06}"/>
              </a:ext>
            </a:extLst>
          </p:cNvPr>
          <p:cNvSpPr txBox="1"/>
          <p:nvPr/>
        </p:nvSpPr>
        <p:spPr>
          <a:xfrm>
            <a:off x="3816823" y="4121833"/>
            <a:ext cx="206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사립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법인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5D067-E8EE-44D8-9A07-47A9E7A30EA5}"/>
              </a:ext>
            </a:extLst>
          </p:cNvPr>
          <p:cNvSpPr txBox="1"/>
          <p:nvPr/>
        </p:nvSpPr>
        <p:spPr>
          <a:xfrm>
            <a:off x="6854444" y="4121833"/>
            <a:ext cx="206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공립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단설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A11230-679D-41D4-9D6E-32316102142E}"/>
              </a:ext>
            </a:extLst>
          </p:cNvPr>
          <p:cNvSpPr txBox="1"/>
          <p:nvPr/>
        </p:nvSpPr>
        <p:spPr>
          <a:xfrm>
            <a:off x="9246952" y="4121833"/>
            <a:ext cx="206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공립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병설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9479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AA91D-0EC1-49B5-AC75-69262026D58D}"/>
              </a:ext>
            </a:extLst>
          </p:cNvPr>
          <p:cNvSpPr txBox="1"/>
          <p:nvPr/>
        </p:nvSpPr>
        <p:spPr>
          <a:xfrm>
            <a:off x="5333318" y="751846"/>
            <a:ext cx="192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기본 화면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0D02A-DEA9-47B4-AE80-294736E0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51"/>
          <a:stretch/>
        </p:blipFill>
        <p:spPr>
          <a:xfrm>
            <a:off x="1099645" y="1187897"/>
            <a:ext cx="10393644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072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AA91D-0EC1-49B5-AC75-69262026D58D}"/>
              </a:ext>
            </a:extLst>
          </p:cNvPr>
          <p:cNvSpPr txBox="1"/>
          <p:nvPr/>
        </p:nvSpPr>
        <p:spPr>
          <a:xfrm>
            <a:off x="4939422" y="681507"/>
            <a:ext cx="255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조건부 출력 화면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                  (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체크박스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)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48F017-58F5-4D3A-9363-845ED8D5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30" y="1466715"/>
            <a:ext cx="1162050" cy="295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52D292-31ED-489B-812A-42EFF6B0C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831" y="1391801"/>
            <a:ext cx="10906336" cy="50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537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489646" y="451273"/>
            <a:ext cx="1590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사용 기술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9646" y="2633809"/>
            <a:ext cx="2932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(API, DB)</a:t>
            </a:r>
            <a:endParaRPr lang="ko-KR" altLang="en-US" sz="32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9646" y="4816345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5.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시연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89646" y="3725077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-25401"/>
            <a:ext cx="3365956" cy="68580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090865" y="743661"/>
            <a:ext cx="1441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5A1B5-63FC-4B1F-B67E-464F68313532}"/>
              </a:ext>
            </a:extLst>
          </p:cNvPr>
          <p:cNvSpPr txBox="1"/>
          <p:nvPr/>
        </p:nvSpPr>
        <p:spPr>
          <a:xfrm>
            <a:off x="4489646" y="5907614"/>
            <a:ext cx="2608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6.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개선사항</a:t>
            </a:r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,  </a:t>
            </a:r>
            <a:r>
              <a:rPr lang="ko-KR" altLang="en-US" sz="3200" b="1" dirty="0" err="1">
                <a:latin typeface="스웨거 TTF" panose="020B0600000101010101" pitchFamily="50" charset="-127"/>
                <a:ea typeface="스웨거 TTF" panose="020B0600000101010101" pitchFamily="50" charset="-127"/>
              </a:rPr>
              <a:t>느낀점</a:t>
            </a:r>
            <a:endParaRPr lang="ko-KR" altLang="en-US" sz="32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43F04-7A3D-4EB0-B400-18A36DF8E0DD}"/>
              </a:ext>
            </a:extLst>
          </p:cNvPr>
          <p:cNvSpPr txBox="1"/>
          <p:nvPr/>
        </p:nvSpPr>
        <p:spPr>
          <a:xfrm>
            <a:off x="4489646" y="1542541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설계 내용</a:t>
            </a:r>
          </a:p>
        </p:txBody>
      </p:sp>
    </p:spTree>
    <p:extLst>
      <p:ext uri="{BB962C8B-B14F-4D97-AF65-F5344CB8AC3E}">
        <p14:creationId xmlns:p14="http://schemas.microsoft.com/office/powerpoint/2010/main" val="13655553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AA91D-0EC1-49B5-AC75-69262026D58D}"/>
              </a:ext>
            </a:extLst>
          </p:cNvPr>
          <p:cNvSpPr txBox="1"/>
          <p:nvPr/>
        </p:nvSpPr>
        <p:spPr>
          <a:xfrm>
            <a:off x="4939422" y="681507"/>
            <a:ext cx="255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조건부 출력 화면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                  (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체크박스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)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04CAB-73EE-4253-A02F-422FF4557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509" y="1457356"/>
            <a:ext cx="10857395" cy="504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1750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1218F0C-0D56-4E12-9AF8-E5FB30DA4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7" y="1159761"/>
            <a:ext cx="5358233" cy="5044091"/>
          </a:xfrm>
          <a:prstGeom prst="rect">
            <a:avLst/>
          </a:prstGeom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B62C576-4A9E-4864-9AE8-01B8953C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07" y="1159762"/>
            <a:ext cx="5608686" cy="50440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1E181E-C4EE-4CDD-AE67-F7673473AAE7}"/>
              </a:ext>
            </a:extLst>
          </p:cNvPr>
          <p:cNvSpPr txBox="1"/>
          <p:nvPr/>
        </p:nvSpPr>
        <p:spPr>
          <a:xfrm>
            <a:off x="4812809" y="568966"/>
            <a:ext cx="334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상세 보기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,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리뷰 보기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530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C64EC45-FFF5-4FC4-B053-CAE0ADCD8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7" y="1460492"/>
            <a:ext cx="4841949" cy="441827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5F6BC87-E7E8-4471-BF0F-4AC12A484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44" y="1424627"/>
            <a:ext cx="5934752" cy="4603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67718-A16E-4DBD-8FDA-4FE70FFB495F}"/>
              </a:ext>
            </a:extLst>
          </p:cNvPr>
          <p:cNvSpPr txBox="1"/>
          <p:nvPr/>
        </p:nvSpPr>
        <p:spPr>
          <a:xfrm>
            <a:off x="9352426" y="698096"/>
            <a:ext cx="253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리뷰 등록을 위해서는 로그인이 필요하다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. 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E9CB5-5B27-4674-9CD3-3494485B7FFE}"/>
              </a:ext>
            </a:extLst>
          </p:cNvPr>
          <p:cNvSpPr txBox="1"/>
          <p:nvPr/>
        </p:nvSpPr>
        <p:spPr>
          <a:xfrm>
            <a:off x="5059432" y="836429"/>
            <a:ext cx="235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로그인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-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실패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135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38D9B4-DE16-4594-AE6A-F4E9B64F1689}"/>
              </a:ext>
            </a:extLst>
          </p:cNvPr>
          <p:cNvSpPr txBox="1"/>
          <p:nvPr/>
        </p:nvSpPr>
        <p:spPr>
          <a:xfrm>
            <a:off x="-2699" y="390320"/>
            <a:ext cx="3027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결과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6C173AE-EB4B-47C8-AB52-6AE49EAAC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6" y="1407951"/>
            <a:ext cx="5047815" cy="4690227"/>
          </a:xfrm>
          <a:prstGeom prst="rect">
            <a:avLst/>
          </a:prstGeom>
        </p:spPr>
      </p:pic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77B2EB1-198C-4172-9C44-0CE94009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68" y="1561513"/>
            <a:ext cx="4658824" cy="4568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53E7AD-A8D8-4E16-9D1E-7BA91A56E6E8}"/>
              </a:ext>
            </a:extLst>
          </p:cNvPr>
          <p:cNvSpPr txBox="1"/>
          <p:nvPr/>
        </p:nvSpPr>
        <p:spPr>
          <a:xfrm>
            <a:off x="9352426" y="360468"/>
            <a:ext cx="2534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로그인을 한 유저의 정보와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,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유치원의 정보를 같이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Comment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테이블에 저장한다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.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27A73-3058-4A6A-A0F6-62A1D33AE569}"/>
              </a:ext>
            </a:extLst>
          </p:cNvPr>
          <p:cNvSpPr txBox="1"/>
          <p:nvPr/>
        </p:nvSpPr>
        <p:spPr>
          <a:xfrm>
            <a:off x="5059432" y="836429"/>
            <a:ext cx="21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로그인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- 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성공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02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96" y="1534682"/>
            <a:ext cx="3763235" cy="3763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83671-4747-488E-B287-EFDD8DDB8DB6}"/>
              </a:ext>
            </a:extLst>
          </p:cNvPr>
          <p:cNvSpPr txBox="1"/>
          <p:nvPr/>
        </p:nvSpPr>
        <p:spPr>
          <a:xfrm>
            <a:off x="949934" y="2645154"/>
            <a:ext cx="463097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5. </a:t>
            </a:r>
            <a:r>
              <a:rPr lang="ko-KR" altLang="en-US" sz="60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시연</a:t>
            </a:r>
            <a:endParaRPr lang="en-US" altLang="ko-KR" sz="60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9526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6" y="390320"/>
            <a:ext cx="29850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6. </a:t>
            </a:r>
            <a:r>
              <a:rPr lang="ko-KR" altLang="en-US" sz="44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개선사항</a:t>
            </a: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9E0D3-0974-4B05-9779-42649237C1FF}"/>
              </a:ext>
            </a:extLst>
          </p:cNvPr>
          <p:cNvSpPr txBox="1"/>
          <p:nvPr/>
        </p:nvSpPr>
        <p:spPr>
          <a:xfrm>
            <a:off x="2772051" y="1771565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순위 정보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추가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48A14-FEEC-4143-A978-1E651A7A8894}"/>
              </a:ext>
            </a:extLst>
          </p:cNvPr>
          <p:cNvSpPr txBox="1"/>
          <p:nvPr/>
        </p:nvSpPr>
        <p:spPr>
          <a:xfrm>
            <a:off x="2772051" y="2587692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점수 보기 추가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1908D-A850-4730-9F6F-2C65A176D8C4}"/>
              </a:ext>
            </a:extLst>
          </p:cNvPr>
          <p:cNvSpPr txBox="1"/>
          <p:nvPr/>
        </p:nvSpPr>
        <p:spPr>
          <a:xfrm>
            <a:off x="2772051" y="3403819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전체적인 디자인 다듬기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939095-A830-45D7-A64A-58B495479F5B}"/>
              </a:ext>
            </a:extLst>
          </p:cNvPr>
          <p:cNvSpPr txBox="1"/>
          <p:nvPr/>
        </p:nvSpPr>
        <p:spPr>
          <a:xfrm>
            <a:off x="2772051" y="4276205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D3.js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활용한 시각화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7C3C4-0860-4C75-8133-9B9CCFB6F8F7}"/>
              </a:ext>
            </a:extLst>
          </p:cNvPr>
          <p:cNvSpPr txBox="1"/>
          <p:nvPr/>
        </p:nvSpPr>
        <p:spPr>
          <a:xfrm>
            <a:off x="2772051" y="5128474"/>
            <a:ext cx="664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전용 면적을 바탕으로 마커 이미지 변경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48933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72987" y="458335"/>
            <a:ext cx="402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6. 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개선사항 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과거 화면 설계</a:t>
            </a:r>
            <a:endParaRPr lang="ko-KR" alt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1385242"/>
            <a:ext cx="10648950" cy="477285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1"/>
          <a:stretch/>
        </p:blipFill>
        <p:spPr>
          <a:xfrm>
            <a:off x="972006" y="1520393"/>
            <a:ext cx="367221" cy="3172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95433" y="1507527"/>
            <a:ext cx="923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안전</a:t>
            </a:r>
          </a:p>
        </p:txBody>
      </p:sp>
      <p:sp>
        <p:nvSpPr>
          <p:cNvPr id="21" name="이등변 삼각형 20"/>
          <p:cNvSpPr/>
          <p:nvPr/>
        </p:nvSpPr>
        <p:spPr>
          <a:xfrm flipV="1">
            <a:off x="2725834" y="1600289"/>
            <a:ext cx="171450" cy="14796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476371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76371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76371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76371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76371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76371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76371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76371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12088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12088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12088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12088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12088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12088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12088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2088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47805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47805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47805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47805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47805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47805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47805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47805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783522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83522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83522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83522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783522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783522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783522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783522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18559" y="2033390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54276" y="2071465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송파구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05055" y="206511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서초구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355834" y="2058761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관악구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63545" y="2372889"/>
            <a:ext cx="102944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도곡렉슬유치원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29881" y="2765750"/>
            <a:ext cx="109677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서울개원</a:t>
            </a:r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유치원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82969" y="3158611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돌샘유치원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182970" y="3551472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강남유치원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184573" y="3944333"/>
            <a:ext cx="78739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반디유치원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062746" y="4337194"/>
            <a:ext cx="103105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강남유정유치원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182970" y="4730055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남부유치원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29883" y="5122916"/>
            <a:ext cx="109677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서울 </a:t>
            </a:r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신구유치원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62676" y="2372889"/>
            <a:ext cx="78418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기린유치원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661072" y="2765750"/>
            <a:ext cx="78739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꿀벌유치원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59470" y="3158611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꿈밭유치원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470" y="3551472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동삼유치원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36840" y="3944333"/>
            <a:ext cx="103586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동화나라유치원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601761" y="4337194"/>
            <a:ext cx="90601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란키즈유치원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62675" y="4730055"/>
            <a:ext cx="78418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리아유치원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601761" y="5122916"/>
            <a:ext cx="90601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별나라유치원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137572" y="2372889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구룡유치원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35969" y="2765750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동우유치원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015744" y="3158611"/>
            <a:ext cx="10310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반포성모유치원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076658" y="3551472"/>
            <a:ext cx="90922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새성민유치원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075055" y="3944333"/>
            <a:ext cx="91243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새순유유치원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137572" y="4337194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나무유치원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015744" y="4730055"/>
            <a:ext cx="10310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해바라기유치원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135969" y="5122916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동화유치원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14072" y="2372889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건영유치원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553158" y="2765750"/>
            <a:ext cx="90922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꿈나라유치원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612469" y="3158611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낭랑유치원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612470" y="3551472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동원유치원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614072" y="3944333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명성유치원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673383" y="4337194"/>
            <a:ext cx="66877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백유치원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613271" y="4730055"/>
            <a:ext cx="78899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새싹유치원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612469" y="5122916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당근유치원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83" name="그림 82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173C6B0C-A67D-4BBF-8AB8-942647E24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222889" cy="8790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3344135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19019" y="1524514"/>
            <a:ext cx="9922794" cy="4656389"/>
            <a:chOff x="1103169" y="1403589"/>
            <a:chExt cx="9922794" cy="46563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1"/>
            <a:stretch/>
          </p:blipFill>
          <p:spPr>
            <a:xfrm>
              <a:off x="1782619" y="1409007"/>
              <a:ext cx="9243344" cy="4650971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1103169" y="1403589"/>
              <a:ext cx="679450" cy="3712268"/>
              <a:chOff x="-26675" y="1409006"/>
              <a:chExt cx="679450" cy="3712268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-26675" y="1409006"/>
                <a:ext cx="679450" cy="3712268"/>
                <a:chOff x="-26675" y="1409006"/>
                <a:chExt cx="679450" cy="3712268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73835" b="25196"/>
                <a:stretch/>
              </p:blipFill>
              <p:spPr>
                <a:xfrm>
                  <a:off x="0" y="1409007"/>
                  <a:ext cx="652775" cy="3712267"/>
                </a:xfrm>
                <a:prstGeom prst="rect">
                  <a:avLst/>
                </a:prstGeom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-26675" y="1409006"/>
                  <a:ext cx="679450" cy="648394"/>
                </a:xfrm>
                <a:prstGeom prst="rect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-3335" y="2034540"/>
                  <a:ext cx="632743" cy="3073400"/>
                  <a:chOff x="0" y="2034540"/>
                  <a:chExt cx="632743" cy="307340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0" y="20345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8" y="26504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62" y="32664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90" y="38823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918" y="44983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12116" y="244609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안전</a:t>
                </a: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31"/>
              <a:stretch/>
            </p:blipFill>
            <p:spPr>
              <a:xfrm>
                <a:off x="84984" y="2120040"/>
                <a:ext cx="444113" cy="352046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90"/>
              <a:stretch/>
            </p:blipFill>
            <p:spPr>
              <a:xfrm>
                <a:off x="96893" y="2701028"/>
                <a:ext cx="395547" cy="376663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02590" y="304861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위생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16"/>
              <a:stretch/>
            </p:blipFill>
            <p:spPr>
              <a:xfrm>
                <a:off x="104512" y="3340490"/>
                <a:ext cx="395547" cy="362708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90958" y="3684273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시설</a:t>
                </a: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82"/>
              <a:stretch/>
            </p:blipFill>
            <p:spPr>
              <a:xfrm>
                <a:off x="23138" y="3924844"/>
                <a:ext cx="496433" cy="41709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69690" y="4293873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/>
                  <a:t>교직원</a:t>
                </a:r>
                <a:endParaRPr lang="ko-KR" altLang="en-US" sz="800" b="1" dirty="0"/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10121825" y="5451738"/>
            <a:ext cx="1213662" cy="648394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52" y="5618114"/>
            <a:ext cx="220246" cy="22024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62" y="5631497"/>
            <a:ext cx="193103" cy="19348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38" y="2454848"/>
            <a:ext cx="193103" cy="19348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99" y="5695649"/>
            <a:ext cx="305558" cy="3061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72" y="3887274"/>
            <a:ext cx="305558" cy="30615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851" y="4956724"/>
            <a:ext cx="262382" cy="26289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58" y="5609294"/>
            <a:ext cx="364112" cy="36411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73" y="2706686"/>
            <a:ext cx="364112" cy="36411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85" y="2390987"/>
            <a:ext cx="312661" cy="31266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79" y="3997898"/>
            <a:ext cx="312661" cy="31266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851" y="1860247"/>
            <a:ext cx="312661" cy="31266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72" y="4901542"/>
            <a:ext cx="220246" cy="22024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457" y="4330868"/>
            <a:ext cx="193103" cy="19348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88" y="1601485"/>
            <a:ext cx="262382" cy="26289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5934000" y="2737307"/>
            <a:ext cx="1130300" cy="969128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883977" y="3001434"/>
            <a:ext cx="2004711" cy="1687883"/>
            <a:chOff x="1930301" y="1425651"/>
            <a:chExt cx="2004711" cy="1687883"/>
          </a:xfrm>
        </p:grpSpPr>
        <p:grpSp>
          <p:nvGrpSpPr>
            <p:cNvPr id="91" name="그룹 90"/>
            <p:cNvGrpSpPr/>
            <p:nvPr/>
          </p:nvGrpSpPr>
          <p:grpSpPr>
            <a:xfrm>
              <a:off x="1930301" y="1425651"/>
              <a:ext cx="2004711" cy="1687883"/>
              <a:chOff x="1930301" y="1425651"/>
              <a:chExt cx="2004711" cy="1687883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1930301" y="1425651"/>
                <a:ext cx="2004711" cy="1687883"/>
                <a:chOff x="3189373" y="2799115"/>
                <a:chExt cx="2004711" cy="1687883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2931" y="3310305"/>
                  <a:ext cx="193103" cy="193480"/>
                </a:xfrm>
                <a:prstGeom prst="rect">
                  <a:avLst/>
                </a:prstGeom>
              </p:spPr>
            </p:pic>
            <p:grpSp>
              <p:nvGrpSpPr>
                <p:cNvPr id="10" name="그룹 9"/>
                <p:cNvGrpSpPr/>
                <p:nvPr/>
              </p:nvGrpSpPr>
              <p:grpSpPr>
                <a:xfrm>
                  <a:off x="3189373" y="2799115"/>
                  <a:ext cx="1962151" cy="1687883"/>
                  <a:chOff x="3577973" y="2695611"/>
                  <a:chExt cx="1962151" cy="1687883"/>
                </a:xfrm>
              </p:grpSpPr>
              <p:pic>
                <p:nvPicPr>
                  <p:cNvPr id="6" name="그림 5"/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6" t="16688" r="5622" b="2648"/>
                  <a:stretch/>
                </p:blipFill>
                <p:spPr>
                  <a:xfrm>
                    <a:off x="3577973" y="2954744"/>
                    <a:ext cx="1962151" cy="142875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127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48" name="직사각형 47"/>
                  <p:cNvSpPr/>
                  <p:nvPr/>
                </p:nvSpPr>
                <p:spPr>
                  <a:xfrm>
                    <a:off x="3577973" y="2695611"/>
                    <a:ext cx="1962148" cy="257735"/>
                  </a:xfrm>
                  <a:prstGeom prst="rect">
                    <a:avLst/>
                  </a:prstGeom>
                  <a:solidFill>
                    <a:srgbClr val="FFCD2F"/>
                  </a:solidFill>
                  <a:ln/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b="1" dirty="0">
                      <a:solidFill>
                        <a:schemeClr val="tx1"/>
                      </a:solidFill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</p:grpSp>
            <p:sp>
              <p:nvSpPr>
                <p:cNvPr id="11" name="직사각형 10"/>
                <p:cNvSpPr/>
                <p:nvPr/>
              </p:nvSpPr>
              <p:spPr>
                <a:xfrm>
                  <a:off x="3813175" y="3079786"/>
                  <a:ext cx="1110046" cy="965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54309" y="3050438"/>
                  <a:ext cx="1245236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서울 학동 병설 유치원</a:t>
                  </a:r>
                  <a:endPara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3789499" y="4317467"/>
                  <a:ext cx="1110046" cy="1503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736634" y="4308020"/>
                  <a:ext cx="145745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서울특별시 강남구 논현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2</a:t>
                  </a:r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동 </a:t>
                  </a:r>
                  <a:r>
                    <a:rPr lang="ko-KR" altLang="en-US" sz="5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선릉로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115</a:t>
                  </a:r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42</a:t>
                  </a:r>
                  <a:endParaRPr lang="ko-KR" altLang="en-US" sz="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87" name="모서리가 둥근 직사각형 86"/>
              <p:cNvSpPr/>
              <p:nvPr/>
            </p:nvSpPr>
            <p:spPr>
              <a:xfrm>
                <a:off x="2589861" y="1465738"/>
                <a:ext cx="632812" cy="162503"/>
              </a:xfrm>
              <a:prstGeom prst="roundRect">
                <a:avLst/>
              </a:prstGeom>
              <a:noFill/>
              <a:ln>
                <a:solidFill>
                  <a:srgbClr val="FFCD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리뷰 보기</a:t>
                </a:r>
              </a:p>
            </p:txBody>
          </p:sp>
        </p:grpSp>
        <p:sp>
          <p:nvSpPr>
            <p:cNvPr id="88" name="모서리가 둥근 직사각형 87"/>
            <p:cNvSpPr/>
            <p:nvPr/>
          </p:nvSpPr>
          <p:spPr>
            <a:xfrm>
              <a:off x="1970567" y="1475513"/>
              <a:ext cx="632812" cy="162503"/>
            </a:xfrm>
            <a:prstGeom prst="roundRect">
              <a:avLst/>
            </a:prstGeom>
            <a:noFill/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상세 정보</a:t>
              </a:r>
            </a:p>
          </p:txBody>
        </p:sp>
        <p:sp>
          <p:nvSpPr>
            <p:cNvPr id="108" name="모서리가 둥근 직사각형 87">
              <a:extLst>
                <a:ext uri="{FF2B5EF4-FFF2-40B4-BE49-F238E27FC236}">
                  <a16:creationId xmlns:a16="http://schemas.microsoft.com/office/drawing/2014/main" id="{15A4C50E-29AC-4987-8470-E8CF11521850}"/>
                </a:ext>
              </a:extLst>
            </p:cNvPr>
            <p:cNvSpPr/>
            <p:nvPr/>
          </p:nvSpPr>
          <p:spPr>
            <a:xfrm>
              <a:off x="3196686" y="1475513"/>
              <a:ext cx="632812" cy="162503"/>
            </a:xfrm>
            <a:prstGeom prst="roundRect">
              <a:avLst/>
            </a:prstGeom>
            <a:noFill/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점수 보기</a:t>
              </a: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5208826" y="2990910"/>
            <a:ext cx="1130300" cy="969128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1568832" y="1577104"/>
            <a:ext cx="584200" cy="499506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1507290" y="4706742"/>
            <a:ext cx="734496" cy="530041"/>
            <a:chOff x="1091440" y="4585817"/>
            <a:chExt cx="734496" cy="530041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216" y="4585817"/>
              <a:ext cx="429358" cy="307162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1091440" y="4900414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/>
                <a:t>지역별 순위</a:t>
              </a:r>
              <a:endParaRPr lang="ko-KR" altLang="en-US" sz="800" b="1" dirty="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0273717" y="5842601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사설       공설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77E21C4-C477-41F0-AF0E-BC4067785E10}"/>
              </a:ext>
            </a:extLst>
          </p:cNvPr>
          <p:cNvGrpSpPr/>
          <p:nvPr/>
        </p:nvGrpSpPr>
        <p:grpSpPr>
          <a:xfrm>
            <a:off x="3883974" y="2969897"/>
            <a:ext cx="2511731" cy="2368661"/>
            <a:chOff x="6663119" y="3145835"/>
            <a:chExt cx="2511731" cy="23686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663119" y="3145835"/>
              <a:ext cx="2511731" cy="2368661"/>
              <a:chOff x="3459356" y="2879111"/>
              <a:chExt cx="1968975" cy="2368661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3459356" y="2879111"/>
                <a:ext cx="1968975" cy="2368661"/>
                <a:chOff x="1916501" y="3208935"/>
                <a:chExt cx="1968975" cy="2368661"/>
              </a:xfrm>
            </p:grpSpPr>
            <p:grpSp>
              <p:nvGrpSpPr>
                <p:cNvPr id="43" name="그룹 42"/>
                <p:cNvGrpSpPr/>
                <p:nvPr/>
              </p:nvGrpSpPr>
              <p:grpSpPr>
                <a:xfrm>
                  <a:off x="1916501" y="3208935"/>
                  <a:ext cx="1968975" cy="2368661"/>
                  <a:chOff x="5585172" y="2617914"/>
                  <a:chExt cx="1968975" cy="2368661"/>
                </a:xfrm>
              </p:grpSpPr>
              <p:sp>
                <p:nvSpPr>
                  <p:cNvPr id="66" name="직사각형 65"/>
                  <p:cNvSpPr/>
                  <p:nvPr/>
                </p:nvSpPr>
                <p:spPr>
                  <a:xfrm>
                    <a:off x="5591999" y="2617914"/>
                    <a:ext cx="1962148" cy="257735"/>
                  </a:xfrm>
                  <a:prstGeom prst="rect">
                    <a:avLst/>
                  </a:prstGeom>
                  <a:solidFill>
                    <a:srgbClr val="FFCD2F"/>
                  </a:solidFill>
                  <a:ln>
                    <a:noFill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b="1" dirty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점수 보기</a:t>
                    </a:r>
                    <a:endParaRPr lang="ko-KR" altLang="en-US" b="1" dirty="0">
                      <a:solidFill>
                        <a:schemeClr val="tx1"/>
                      </a:solidFill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  <p:pic>
                <p:nvPicPr>
                  <p:cNvPr id="42" name="그림 41"/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49" t="4078" r="4856" b="4642"/>
                  <a:stretch/>
                </p:blipFill>
                <p:spPr>
                  <a:xfrm>
                    <a:off x="5585172" y="2888998"/>
                    <a:ext cx="1956740" cy="20975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9" name="오른쪽 화살표 88"/>
                <p:cNvSpPr/>
                <p:nvPr/>
              </p:nvSpPr>
              <p:spPr>
                <a:xfrm rot="10800000">
                  <a:off x="3640473" y="3283986"/>
                  <a:ext cx="160590" cy="9014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0" name="포인트가 5개인 별 19"/>
              <p:cNvSpPr/>
              <p:nvPr/>
            </p:nvSpPr>
            <p:spPr>
              <a:xfrm>
                <a:off x="4433311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포인트가 5개인 별 99"/>
              <p:cNvSpPr/>
              <p:nvPr/>
            </p:nvSpPr>
            <p:spPr>
              <a:xfrm>
                <a:off x="4521183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포인트가 5개인 별 101"/>
              <p:cNvSpPr/>
              <p:nvPr/>
            </p:nvSpPr>
            <p:spPr>
              <a:xfrm>
                <a:off x="4606979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포인트가 5개인 별 102"/>
              <p:cNvSpPr/>
              <p:nvPr/>
            </p:nvSpPr>
            <p:spPr>
              <a:xfrm>
                <a:off x="4692775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포인트가 5개인 별 103"/>
              <p:cNvSpPr/>
              <p:nvPr/>
            </p:nvSpPr>
            <p:spPr>
              <a:xfrm>
                <a:off x="4354864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포인트가 5개인 별 104"/>
              <p:cNvSpPr/>
              <p:nvPr/>
            </p:nvSpPr>
            <p:spPr>
              <a:xfrm>
                <a:off x="4442736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포인트가 5개인 별 105"/>
              <p:cNvSpPr/>
              <p:nvPr/>
            </p:nvSpPr>
            <p:spPr>
              <a:xfrm>
                <a:off x="4528532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포인트가 5개인 별 106"/>
              <p:cNvSpPr/>
              <p:nvPr/>
            </p:nvSpPr>
            <p:spPr>
              <a:xfrm>
                <a:off x="4614328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포인트가 5개인 별 108"/>
              <p:cNvSpPr/>
              <p:nvPr/>
            </p:nvSpPr>
            <p:spPr>
              <a:xfrm>
                <a:off x="4704970" y="3628802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포인트가 5개인 별 109"/>
              <p:cNvSpPr/>
              <p:nvPr/>
            </p:nvSpPr>
            <p:spPr>
              <a:xfrm>
                <a:off x="4319809" y="4021548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포인트가 5개인 별 110"/>
              <p:cNvSpPr/>
              <p:nvPr/>
            </p:nvSpPr>
            <p:spPr>
              <a:xfrm>
                <a:off x="4407681" y="4021548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포인트가 5개인 별 111"/>
              <p:cNvSpPr/>
              <p:nvPr/>
            </p:nvSpPr>
            <p:spPr>
              <a:xfrm>
                <a:off x="4493477" y="4021548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포인트가 5개인 별 117"/>
              <p:cNvSpPr/>
              <p:nvPr/>
            </p:nvSpPr>
            <p:spPr>
              <a:xfrm>
                <a:off x="4234013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포인트가 5개인 별 118"/>
              <p:cNvSpPr/>
              <p:nvPr/>
            </p:nvSpPr>
            <p:spPr>
              <a:xfrm>
                <a:off x="4321885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포인트가 5개인 별 119"/>
              <p:cNvSpPr/>
              <p:nvPr/>
            </p:nvSpPr>
            <p:spPr>
              <a:xfrm>
                <a:off x="4407681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포인트가 5개인 별 120"/>
              <p:cNvSpPr/>
              <p:nvPr/>
            </p:nvSpPr>
            <p:spPr>
              <a:xfrm>
                <a:off x="4493477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포인트가 5개인 별 121"/>
              <p:cNvSpPr/>
              <p:nvPr/>
            </p:nvSpPr>
            <p:spPr>
              <a:xfrm>
                <a:off x="4584119" y="4444831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포인트가 5개인 별 122"/>
              <p:cNvSpPr/>
              <p:nvPr/>
            </p:nvSpPr>
            <p:spPr>
              <a:xfrm>
                <a:off x="4442221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포인트가 5개인 별 123"/>
              <p:cNvSpPr/>
              <p:nvPr/>
            </p:nvSpPr>
            <p:spPr>
              <a:xfrm>
                <a:off x="4530093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포인트가 5개인 별 124"/>
              <p:cNvSpPr/>
              <p:nvPr/>
            </p:nvSpPr>
            <p:spPr>
              <a:xfrm>
                <a:off x="4615889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포인트가 5개인 별 125"/>
              <p:cNvSpPr/>
              <p:nvPr/>
            </p:nvSpPr>
            <p:spPr>
              <a:xfrm>
                <a:off x="4701685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포인트가 5개인 별 126"/>
              <p:cNvSpPr/>
              <p:nvPr/>
            </p:nvSpPr>
            <p:spPr>
              <a:xfrm>
                <a:off x="4792327" y="4827283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534AEA6-D24B-4C0E-909D-43365CA0D415}"/>
                </a:ext>
              </a:extLst>
            </p:cNvPr>
            <p:cNvSpPr/>
            <p:nvPr/>
          </p:nvSpPr>
          <p:spPr>
            <a:xfrm>
              <a:off x="7542146" y="3413782"/>
              <a:ext cx="1405175" cy="737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5CBF482-F278-4312-A9CB-624FDFA56621}"/>
                </a:ext>
              </a:extLst>
            </p:cNvPr>
            <p:cNvSpPr txBox="1"/>
            <p:nvPr/>
          </p:nvSpPr>
          <p:spPr>
            <a:xfrm>
              <a:off x="6676469" y="3478249"/>
              <a:ext cx="24774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명칭         서울 학동 병설 유치원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E91F4BE-0DD2-4BD5-85BF-0B9E1E79002B}"/>
                </a:ext>
              </a:extLst>
            </p:cNvPr>
            <p:cNvSpPr txBox="1"/>
            <p:nvPr/>
          </p:nvSpPr>
          <p:spPr>
            <a:xfrm>
              <a:off x="7462519" y="4859696"/>
              <a:ext cx="139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u="sng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리뷰 보러 가기</a:t>
              </a:r>
              <a:endParaRPr lang="ko-KR" altLang="en-US" sz="2800" b="1" u="sng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ADF9B1-655D-4814-8FE1-420B2A662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25364" y="3739873"/>
              <a:ext cx="2411624" cy="172258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6CD02F8-FD8F-42E7-B8CC-C7B139339700}"/>
                </a:ext>
              </a:extLst>
            </p:cNvPr>
            <p:cNvSpPr txBox="1"/>
            <p:nvPr/>
          </p:nvSpPr>
          <p:spPr>
            <a:xfrm>
              <a:off x="6697080" y="3752505"/>
              <a:ext cx="158035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4B2BA83-83B3-487B-BA47-B847B8E09677}"/>
              </a:ext>
            </a:extLst>
          </p:cNvPr>
          <p:cNvSpPr txBox="1"/>
          <p:nvPr/>
        </p:nvSpPr>
        <p:spPr>
          <a:xfrm>
            <a:off x="1972987" y="458335"/>
            <a:ext cx="402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6. 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개선사항 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과거 화면 설계</a:t>
            </a:r>
            <a:endParaRPr lang="ko-KR" altLang="en-US" sz="3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115" name="그림 114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61E0D621-FB76-4225-9207-73CD71E0E83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222889" cy="8790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5360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8700" y="2753518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66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22" y1="64407" x2="41622" y2="6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972" y="1629568"/>
            <a:ext cx="1762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1429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871003" y="0"/>
            <a:ext cx="10320996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910506" y="390320"/>
            <a:ext cx="219726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사용 기술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F20C00-6ED6-4AA9-B1BE-783F28B1A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2299416" y="666888"/>
            <a:ext cx="3537539" cy="3156039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920D06-AAC7-4312-8A6E-C166FD2B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14" y="105319"/>
            <a:ext cx="3703888" cy="2559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72F50D-39DC-4817-945F-152F38CFF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909" r="95455">
                        <a14:foregroundMark x1="92727" y1="51818" x2="95455" y2="61364"/>
                        <a14:foregroundMark x1="6364" y1="50000" x2="5909" y2="59091"/>
                        <a14:foregroundMark x1="20000" y1="55909" x2="23182" y2="55909"/>
                        <a14:foregroundMark x1="44545" y1="55909" x2="46364" y2="55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16" y="3848603"/>
            <a:ext cx="3238500" cy="2393994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AD2C48-C286-4617-8EC4-25A8EC6D1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7244"/>
            <a:ext cx="2091397" cy="20913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48B9E9-2F69-482F-B38D-069E6CBD9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448" l="3065" r="89655">
                        <a14:foregroundMark x1="55556" y1="38276" x2="45977" y2="35172"/>
                        <a14:foregroundMark x1="58238" y1="20345" x2="60536" y2="21379"/>
                        <a14:foregroundMark x1="23372" y1="85517" x2="23372" y2="85517"/>
                        <a14:foregroundMark x1="10728" y1="87586" x2="10728" y2="83793"/>
                        <a14:foregroundMark x1="38697" y1="79655" x2="38697" y2="82069"/>
                        <a14:foregroundMark x1="10728" y1="77586" x2="11877" y2="74828"/>
                        <a14:foregroundMark x1="3065" y1="92414" x2="6130" y2="93448"/>
                        <a14:foregroundMark x1="62452" y1="82069" x2="65134" y2="79655"/>
                        <a14:foregroundMark x1="72031" y1="80000" x2="71264" y2="76897"/>
                        <a14:foregroundMark x1="85057" y1="84138" x2="86590" y2="81034"/>
                        <a14:backgroundMark x1="86590" y1="55517" x2="81226" y2="34828"/>
                        <a14:backgroundMark x1="81226" y1="34828" x2="86207" y2="15862"/>
                        <a14:backgroundMark x1="86207" y1="15862" x2="87356" y2="14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5180" y="3429000"/>
            <a:ext cx="2486025" cy="2762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92A777-CFB4-42DF-9E77-D3800488B1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74" b="89908" l="8597" r="89593">
                        <a14:foregroundMark x1="12217" y1="68807" x2="9955" y2="72477"/>
                        <a14:foregroundMark x1="41629" y1="88073" x2="44796" y2="88073"/>
                        <a14:foregroundMark x1="8597" y1="86239" x2="9502" y2="80734"/>
                        <a14:foregroundMark x1="52941" y1="82569" x2="56109" y2="75229"/>
                        <a14:foregroundMark x1="85068" y1="66055" x2="89593" y2="77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3080" y="1608455"/>
            <a:ext cx="2580840" cy="1272903"/>
          </a:xfrm>
          <a:prstGeom prst="rect">
            <a:avLst/>
          </a:prstGeom>
        </p:spPr>
      </p:pic>
      <p:pic>
        <p:nvPicPr>
          <p:cNvPr id="15" name="그림 14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347C7675-655E-4E89-81CF-6F059E73EF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0074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>
                <a:latin typeface="210 수필명조 020" pitchFamily="18" charset="-127"/>
                <a:ea typeface="210 수필명조 020" pitchFamily="18" charset="-127"/>
              </a:rPr>
              <a:t>  </a:t>
            </a:r>
            <a:endParaRPr lang="ko-KR" altLang="en-US" sz="3200" dirty="0">
              <a:latin typeface="210 수필명조 020" pitchFamily="18" charset="-127"/>
              <a:ea typeface="210 수필명조 02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30859" y="532830"/>
            <a:ext cx="939945" cy="9399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Amusement park free icon">
            <a:extLst>
              <a:ext uri="{FF2B5EF4-FFF2-40B4-BE49-F238E27FC236}">
                <a16:creationId xmlns:a16="http://schemas.microsoft.com/office/drawing/2014/main" id="{ACE87C07-634B-4941-B01A-0DA782D8A7A4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5943600" y="3211033"/>
            <a:ext cx="304800" cy="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Amusement park free icon">
            <a:extLst>
              <a:ext uri="{FF2B5EF4-FFF2-40B4-BE49-F238E27FC236}">
                <a16:creationId xmlns:a16="http://schemas.microsoft.com/office/drawing/2014/main" id="{16097CEB-3CED-475B-B054-117AE5CF27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Amusement park free icon">
            <a:extLst>
              <a:ext uri="{FF2B5EF4-FFF2-40B4-BE49-F238E27FC236}">
                <a16:creationId xmlns:a16="http://schemas.microsoft.com/office/drawing/2014/main" id="{D2D0A408-5062-44C5-8600-0D485D4711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Amusement park free icon">
            <a:extLst>
              <a:ext uri="{FF2B5EF4-FFF2-40B4-BE49-F238E27FC236}">
                <a16:creationId xmlns:a16="http://schemas.microsoft.com/office/drawing/2014/main" id="{AF7E3478-5B59-4C62-843D-3582BC549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C130BD-B2CE-4114-9566-05F00379DC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7" y="627320"/>
            <a:ext cx="631823" cy="6318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306168-05CE-4036-8F16-DD471959D1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31" y="2908840"/>
            <a:ext cx="1325563" cy="132556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23C250E-27E3-4D3D-A655-9133506CB9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951" y="2836770"/>
            <a:ext cx="1071431" cy="10714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483D099-02FA-4379-BEEE-B1E3DC1D9A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5" y="2850331"/>
            <a:ext cx="1384072" cy="1384072"/>
          </a:xfrm>
          <a:prstGeom prst="rect">
            <a:avLst/>
          </a:prstGeom>
        </p:spPr>
      </p:pic>
      <p:pic>
        <p:nvPicPr>
          <p:cNvPr id="49" name="그래픽 48" descr="줄 화살표: 일자형">
            <a:extLst>
              <a:ext uri="{FF2B5EF4-FFF2-40B4-BE49-F238E27FC236}">
                <a16:creationId xmlns:a16="http://schemas.microsoft.com/office/drawing/2014/main" id="{28C70894-F828-4C17-B689-FBA7E810D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809247" y="3180923"/>
            <a:ext cx="914400" cy="914400"/>
          </a:xfrm>
          <a:prstGeom prst="rect">
            <a:avLst/>
          </a:prstGeom>
        </p:spPr>
      </p:pic>
      <p:pic>
        <p:nvPicPr>
          <p:cNvPr id="50" name="그래픽 49" descr="줄 화살표: 일자형">
            <a:extLst>
              <a:ext uri="{FF2B5EF4-FFF2-40B4-BE49-F238E27FC236}">
                <a16:creationId xmlns:a16="http://schemas.microsoft.com/office/drawing/2014/main" id="{3F5AAD14-B09B-4A7F-869D-6EC6B7202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688039" y="3124200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49E75EA-A08D-42CB-928B-F717BE57C11C}"/>
              </a:ext>
            </a:extLst>
          </p:cNvPr>
          <p:cNvSpPr txBox="1"/>
          <p:nvPr/>
        </p:nvSpPr>
        <p:spPr>
          <a:xfrm>
            <a:off x="2678203" y="2301177"/>
            <a:ext cx="228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어떤 유치원이 좋을까</a:t>
            </a:r>
            <a:r>
              <a:rPr lang="en-US" altLang="ko-KR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?</a:t>
            </a:r>
            <a:endParaRPr lang="ko-KR" altLang="en-US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AC49C-2BCF-4D17-B352-BA01E77F4287}"/>
              </a:ext>
            </a:extLst>
          </p:cNvPr>
          <p:cNvSpPr txBox="1"/>
          <p:nvPr/>
        </p:nvSpPr>
        <p:spPr>
          <a:xfrm>
            <a:off x="10409925" y="3824204"/>
            <a:ext cx="209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여기가 괜찮겠다</a:t>
            </a:r>
            <a:r>
              <a:rPr lang="en-US" altLang="ko-KR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!</a:t>
            </a:r>
            <a:endParaRPr lang="ko-KR" altLang="en-US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A9016531-4CCF-454B-9437-5B0BE1B26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292717" y="3191556"/>
            <a:ext cx="914400" cy="914400"/>
          </a:xfrm>
          <a:prstGeom prst="rect">
            <a:avLst/>
          </a:prstGeom>
        </p:spPr>
      </p:pic>
      <p:pic>
        <p:nvPicPr>
          <p:cNvPr id="4" name="그래픽 3" descr="시계 방향으로 굽은 줄 화살표">
            <a:extLst>
              <a:ext uri="{FF2B5EF4-FFF2-40B4-BE49-F238E27FC236}">
                <a16:creationId xmlns:a16="http://schemas.microsoft.com/office/drawing/2014/main" id="{9FA0B323-3383-40A7-9C0F-4E635AC16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7292716" y="2013575"/>
            <a:ext cx="914400" cy="914400"/>
          </a:xfrm>
          <a:prstGeom prst="rect">
            <a:avLst/>
          </a:prstGeom>
        </p:spPr>
      </p:pic>
      <p:pic>
        <p:nvPicPr>
          <p:cNvPr id="38" name="그래픽 37" descr="시계 방향으로 굽은 줄 화살표">
            <a:extLst>
              <a:ext uri="{FF2B5EF4-FFF2-40B4-BE49-F238E27FC236}">
                <a16:creationId xmlns:a16="http://schemas.microsoft.com/office/drawing/2014/main" id="{978FBD96-EE4C-42EE-BE5D-CDB2E6A09A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400970">
            <a:off x="7292716" y="4305720"/>
            <a:ext cx="914400" cy="914400"/>
          </a:xfrm>
          <a:prstGeom prst="rect">
            <a:avLst/>
          </a:prstGeom>
        </p:spPr>
      </p:pic>
      <p:pic>
        <p:nvPicPr>
          <p:cNvPr id="13" name="그래픽 12" descr="프레젠테이션 막대형 차트">
            <a:extLst>
              <a:ext uri="{FF2B5EF4-FFF2-40B4-BE49-F238E27FC236}">
                <a16:creationId xmlns:a16="http://schemas.microsoft.com/office/drawing/2014/main" id="{295B871D-5EA5-49ED-9BAD-9643512D46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12357" y="3343865"/>
            <a:ext cx="914400" cy="933876"/>
          </a:xfrm>
          <a:prstGeom prst="rect">
            <a:avLst/>
          </a:prstGeom>
        </p:spPr>
      </p:pic>
      <p:pic>
        <p:nvPicPr>
          <p:cNvPr id="16" name="그래픽 15" descr="점검 목록">
            <a:extLst>
              <a:ext uri="{FF2B5EF4-FFF2-40B4-BE49-F238E27FC236}">
                <a16:creationId xmlns:a16="http://schemas.microsoft.com/office/drawing/2014/main" id="{E226092A-A2C6-4E0C-BABB-8B602EFAA3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6712" y="1932936"/>
            <a:ext cx="914400" cy="933876"/>
          </a:xfrm>
          <a:prstGeom prst="rect">
            <a:avLst/>
          </a:prstGeom>
        </p:spPr>
      </p:pic>
      <p:pic>
        <p:nvPicPr>
          <p:cNvPr id="19" name="그래픽 18" descr="조직도">
            <a:extLst>
              <a:ext uri="{FF2B5EF4-FFF2-40B4-BE49-F238E27FC236}">
                <a16:creationId xmlns:a16="http://schemas.microsoft.com/office/drawing/2014/main" id="{CC904159-80E7-4786-8623-27FD9AEDEE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2357" y="4609516"/>
            <a:ext cx="914400" cy="933876"/>
          </a:xfrm>
          <a:prstGeom prst="rect">
            <a:avLst/>
          </a:prstGeom>
        </p:spPr>
      </p:pic>
      <p:pic>
        <p:nvPicPr>
          <p:cNvPr id="44" name="그래픽 43" descr="줄 화살표: 일자형">
            <a:extLst>
              <a:ext uri="{FF2B5EF4-FFF2-40B4-BE49-F238E27FC236}">
                <a16:creationId xmlns:a16="http://schemas.microsoft.com/office/drawing/2014/main" id="{9246A922-D66D-4A5B-99C2-39A83FEEE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531997" y="3191556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A7D5340-EE18-438C-AE68-DFE385021759}"/>
              </a:ext>
            </a:extLst>
          </p:cNvPr>
          <p:cNvSpPr txBox="1"/>
          <p:nvPr/>
        </p:nvSpPr>
        <p:spPr>
          <a:xfrm>
            <a:off x="1483312" y="765125"/>
            <a:ext cx="779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왜 </a:t>
            </a:r>
            <a:r>
              <a:rPr lang="ko-KR" altLang="en-US" sz="28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엄마의 지도</a:t>
            </a:r>
            <a:r>
              <a:rPr lang="ko-KR" altLang="en-US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가 필요할까요</a:t>
            </a:r>
            <a:r>
              <a:rPr lang="en-US" altLang="ko-KR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?</a:t>
            </a:r>
            <a:endParaRPr lang="ko-KR" altLang="en-US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8" name="그림 7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D6EF1C4-9229-4DC7-9F73-A12AD17C70E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674" y="2908840"/>
            <a:ext cx="1550005" cy="11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0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19851" y="4761015"/>
            <a:ext cx="1771649" cy="119542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816144" y="1883512"/>
            <a:ext cx="3086546" cy="3222712"/>
            <a:chOff x="420284" y="2527147"/>
            <a:chExt cx="2595812" cy="2735208"/>
          </a:xfrm>
        </p:grpSpPr>
        <p:grpSp>
          <p:nvGrpSpPr>
            <p:cNvPr id="2" name="그룹 1"/>
            <p:cNvGrpSpPr/>
            <p:nvPr/>
          </p:nvGrpSpPr>
          <p:grpSpPr>
            <a:xfrm>
              <a:off x="420284" y="2527147"/>
              <a:ext cx="2595812" cy="1727262"/>
              <a:chOff x="1362243" y="2359181"/>
              <a:chExt cx="3345002" cy="2252189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6929" y="2381054"/>
                <a:ext cx="2230316" cy="2230316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2243" y="2359181"/>
                <a:ext cx="2248674" cy="2248674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810566" y="4713795"/>
              <a:ext cx="1794535" cy="548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고객</a:t>
              </a:r>
              <a:r>
                <a:rPr lang="en-US" altLang="ko-KR" sz="1200" spc="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(Actor)</a:t>
              </a:r>
              <a:endParaRPr lang="ko-KR" altLang="en-US" sz="12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8093757" y="986146"/>
            <a:ext cx="1862681" cy="1230291"/>
          </a:xfrm>
          <a:prstGeom prst="roundRect">
            <a:avLst/>
          </a:prstGeom>
          <a:noFill/>
          <a:ln w="28575">
            <a:solidFill>
              <a:srgbClr val="FFCD2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항목별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열람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24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977787" y="2799716"/>
            <a:ext cx="1978651" cy="1230291"/>
          </a:xfrm>
          <a:prstGeom prst="roundRect">
            <a:avLst/>
          </a:prstGeom>
          <a:noFill/>
          <a:ln w="28575">
            <a:solidFill>
              <a:srgbClr val="FFCD2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순위 정보 열람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0" name="직선 연결선 69"/>
          <p:cNvCxnSpPr>
            <a:endCxn id="22" idx="1"/>
          </p:cNvCxnSpPr>
          <p:nvPr/>
        </p:nvCxnSpPr>
        <p:spPr>
          <a:xfrm flipV="1">
            <a:off x="5433317" y="1601292"/>
            <a:ext cx="2660440" cy="879195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endCxn id="37" idx="1"/>
          </p:cNvCxnSpPr>
          <p:nvPr/>
        </p:nvCxnSpPr>
        <p:spPr>
          <a:xfrm>
            <a:off x="4902690" y="4180564"/>
            <a:ext cx="1517161" cy="1178166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endCxn id="66" idx="1"/>
          </p:cNvCxnSpPr>
          <p:nvPr/>
        </p:nvCxnSpPr>
        <p:spPr>
          <a:xfrm>
            <a:off x="5222098" y="3402672"/>
            <a:ext cx="2755689" cy="1219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>
          <a:xfrm>
            <a:off x="8753476" y="4761015"/>
            <a:ext cx="1771649" cy="119542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2" name="직선 연결선 101"/>
          <p:cNvCxnSpPr>
            <a:stCxn id="37" idx="3"/>
            <a:endCxn id="100" idx="1"/>
          </p:cNvCxnSpPr>
          <p:nvPr/>
        </p:nvCxnSpPr>
        <p:spPr>
          <a:xfrm>
            <a:off x="8191500" y="5358730"/>
            <a:ext cx="561976" cy="0"/>
          </a:xfrm>
          <a:prstGeom prst="line">
            <a:avLst/>
          </a:prstGeom>
          <a:ln w="28575">
            <a:solidFill>
              <a:srgbClr val="E562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034DC9-ECBB-45BD-B255-4B926AC7ABAD}"/>
              </a:ext>
            </a:extLst>
          </p:cNvPr>
          <p:cNvSpPr txBox="1"/>
          <p:nvPr/>
        </p:nvSpPr>
        <p:spPr>
          <a:xfrm>
            <a:off x="1910506" y="390320"/>
            <a:ext cx="219726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44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설계 내용</a:t>
            </a: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5CA4FED1-89D9-4E9E-AE45-F7602B3ADB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853223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31538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162477E-BF93-466D-B0C0-2BD97FDCB5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"/>
          <a:stretch/>
        </p:blipFill>
        <p:spPr>
          <a:xfrm>
            <a:off x="298976" y="1800788"/>
            <a:ext cx="11750456" cy="410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687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31538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7E34F70-3615-4593-AA28-807E7F464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31" y="1332813"/>
            <a:ext cx="8603440" cy="49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25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31538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53F177C-8EA3-48A9-89DA-45CB71DB8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18" y="360455"/>
            <a:ext cx="4998371" cy="6137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48FBD-D80F-47FC-B39C-1231DF2FE421}"/>
              </a:ext>
            </a:extLst>
          </p:cNvPr>
          <p:cNvSpPr/>
          <p:nvPr/>
        </p:nvSpPr>
        <p:spPr>
          <a:xfrm>
            <a:off x="8629848" y="1710131"/>
            <a:ext cx="1401098" cy="294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63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9483-2043-42CC-993F-06C302A5E5E0}"/>
              </a:ext>
            </a:extLst>
          </p:cNvPr>
          <p:cNvSpPr txBox="1"/>
          <p:nvPr/>
        </p:nvSpPr>
        <p:spPr>
          <a:xfrm>
            <a:off x="1910505" y="390320"/>
            <a:ext cx="505073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구현 과정 </a:t>
            </a:r>
            <a:r>
              <a:rPr lang="en-US" altLang="ko-KR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(API -&gt; DB)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0" name="그림 19" descr="나무, 표지판, 사진이(가) 표시된 사진&#10;&#10;자동 생성된 설명">
            <a:extLst>
              <a:ext uri="{FF2B5EF4-FFF2-40B4-BE49-F238E27FC236}">
                <a16:creationId xmlns:a16="http://schemas.microsoft.com/office/drawing/2014/main" id="{C99165C2-E305-443E-9DF7-6E4A09236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1" y="390320"/>
            <a:ext cx="1383828" cy="994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B1EA6F-7997-40D8-BD26-6A67874BD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12" y="1356742"/>
            <a:ext cx="5782975" cy="17511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8DB35-DE52-4C7E-A470-B1D4CE9DC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5" y="4374043"/>
            <a:ext cx="10718288" cy="824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A71B4-D4A2-4941-BEA7-015421EECF55}"/>
              </a:ext>
            </a:extLst>
          </p:cNvPr>
          <p:cNvSpPr txBox="1"/>
          <p:nvPr/>
        </p:nvSpPr>
        <p:spPr>
          <a:xfrm>
            <a:off x="3094887" y="3277750"/>
            <a:ext cx="6133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기본키를 설정하기 위한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count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함수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(Sequence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역할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8F2F1-07E6-4CA2-99FC-4860B2BDB604}"/>
              </a:ext>
            </a:extLst>
          </p:cNvPr>
          <p:cNvSpPr txBox="1"/>
          <p:nvPr/>
        </p:nvSpPr>
        <p:spPr>
          <a:xfrm>
            <a:off x="3094886" y="5397216"/>
            <a:ext cx="6400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기본키를 설정하기 위한 구 코드 배열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파일 열기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+ </a:t>
            </a:r>
            <a:r>
              <a:rPr lang="ko-KR" altLang="en-US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기본키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설정용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9512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620</Words>
  <Application>Microsoft Office PowerPoint</Application>
  <PresentationFormat>와이드스크린</PresentationFormat>
  <Paragraphs>190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210 수필명조 020</vt:lpstr>
      <vt:lpstr>스웨거 TTF</vt:lpstr>
      <vt:lpstr>배달의민족 주아</vt:lpstr>
      <vt:lpstr>Wingdings</vt:lpstr>
      <vt:lpstr>서울남산 장체B</vt:lpstr>
      <vt:lpstr>맑은 고딕</vt:lpstr>
      <vt:lpstr>서울남산 장체BL</vt:lpstr>
      <vt:lpstr>Arial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</vt:lpstr>
      <vt:lpstr>  </vt:lpstr>
      <vt:lpstr>  </vt:lpstr>
      <vt:lpstr>  </vt:lpstr>
      <vt:lpstr>  </vt:lpstr>
      <vt:lpstr>  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조규상</cp:lastModifiedBy>
  <cp:revision>202</cp:revision>
  <dcterms:created xsi:type="dcterms:W3CDTF">2019-03-06T08:18:04Z</dcterms:created>
  <dcterms:modified xsi:type="dcterms:W3CDTF">2019-09-18T13:24:34Z</dcterms:modified>
</cp:coreProperties>
</file>